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4" r:id="rId3"/>
    <p:sldId id="257" r:id="rId4"/>
    <p:sldId id="258" r:id="rId5"/>
    <p:sldId id="259" r:id="rId6"/>
    <p:sldId id="277" r:id="rId7"/>
    <p:sldId id="260" r:id="rId8"/>
    <p:sldId id="261" r:id="rId9"/>
    <p:sldId id="262" r:id="rId10"/>
    <p:sldId id="265" r:id="rId11"/>
    <p:sldId id="263" r:id="rId12"/>
    <p:sldId id="270" r:id="rId13"/>
    <p:sldId id="266" r:id="rId14"/>
    <p:sldId id="267" r:id="rId15"/>
    <p:sldId id="272" r:id="rId16"/>
    <p:sldId id="274" r:id="rId17"/>
    <p:sldId id="275" r:id="rId18"/>
    <p:sldId id="268" r:id="rId19"/>
    <p:sldId id="269"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5501" autoAdjust="0"/>
  </p:normalViewPr>
  <p:slideViewPr>
    <p:cSldViewPr snapToGrid="0">
      <p:cViewPr varScale="1">
        <p:scale>
          <a:sx n="109" d="100"/>
          <a:sy n="109" d="100"/>
        </p:scale>
        <p:origin x="1536" y="108"/>
      </p:cViewPr>
      <p:guideLst/>
    </p:cSldViewPr>
  </p:slideViewPr>
  <p:outlineViewPr>
    <p:cViewPr>
      <p:scale>
        <a:sx n="33" d="100"/>
        <a:sy n="33" d="100"/>
      </p:scale>
      <p:origin x="0" y="-1686"/>
    </p:cViewPr>
  </p:outlineViewPr>
  <p:notesTextViewPr>
    <p:cViewPr>
      <p:scale>
        <a:sx n="1" d="1"/>
        <a:sy n="1" d="1"/>
      </p:scale>
      <p:origin x="0" y="0"/>
    </p:cViewPr>
  </p:notesTextViewPr>
  <p:sorterViewPr>
    <p:cViewPr>
      <p:scale>
        <a:sx n="100" d="100"/>
        <a:sy n="100" d="100"/>
      </p:scale>
      <p:origin x="0" y="-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9427A9-1CCF-473A-84C6-7049F229B60B}"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103928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9427A9-1CCF-473A-84C6-7049F229B60B}"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185707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9427A9-1CCF-473A-84C6-7049F229B60B}"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2592173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9427A9-1CCF-473A-84C6-7049F229B60B}"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9AE1-1128-4425-B372-E07DFE159331}"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674548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427A9-1CCF-473A-84C6-7049F229B60B}"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585911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9427A9-1CCF-473A-84C6-7049F229B60B}" type="datetimeFigureOut">
              <a:rPr lang="en-US" smtClean="0"/>
              <a:t>2/26/2018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395313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9427A9-1CCF-473A-84C6-7049F229B60B}" type="datetimeFigureOut">
              <a:rPr lang="en-US" smtClean="0"/>
              <a:t>2/26/2018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4145670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427A9-1CCF-473A-84C6-7049F229B60B}"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209041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427A9-1CCF-473A-84C6-7049F229B60B}"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162133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99427A9-1CCF-473A-84C6-7049F229B60B}"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341778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427A9-1CCF-473A-84C6-7049F229B60B}"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424399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9427A9-1CCF-473A-84C6-7049F229B60B}"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373400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9427A9-1CCF-473A-84C6-7049F229B60B}"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369699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99427A9-1CCF-473A-84C6-7049F229B60B}" type="datetimeFigureOut">
              <a:rPr lang="en-US" smtClean="0"/>
              <a:t>2/26/2018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227645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99427A9-1CCF-473A-84C6-7049F229B60B}" type="datetimeFigureOut">
              <a:rPr lang="en-US" smtClean="0"/>
              <a:t>2/26/2018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123149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99427A9-1CCF-473A-84C6-7049F229B60B}" type="datetimeFigureOut">
              <a:rPr lang="en-US" smtClean="0"/>
              <a:t>2/26/2018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410885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9427A9-1CCF-473A-84C6-7049F229B60B}"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89AE1-1128-4425-B372-E07DFE159331}" type="slidenum">
              <a:rPr lang="en-US" smtClean="0"/>
              <a:t>‹#›</a:t>
            </a:fld>
            <a:endParaRPr lang="en-US"/>
          </a:p>
        </p:txBody>
      </p:sp>
    </p:spTree>
    <p:extLst>
      <p:ext uri="{BB962C8B-B14F-4D97-AF65-F5344CB8AC3E}">
        <p14:creationId xmlns:p14="http://schemas.microsoft.com/office/powerpoint/2010/main" val="360619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99427A9-1CCF-473A-84C6-7049F229B60B}" type="datetimeFigureOut">
              <a:rPr lang="en-US" smtClean="0"/>
              <a:t>2/26/2018</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8689AE1-1128-4425-B372-E07DFE159331}" type="slidenum">
              <a:rPr lang="en-US" smtClean="0"/>
              <a:t>‹#›</a:t>
            </a:fld>
            <a:endParaRPr lang="en-US"/>
          </a:p>
        </p:txBody>
      </p:sp>
    </p:spTree>
    <p:extLst>
      <p:ext uri="{BB962C8B-B14F-4D97-AF65-F5344CB8AC3E}">
        <p14:creationId xmlns:p14="http://schemas.microsoft.com/office/powerpoint/2010/main" val="300559022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7m3JCPrQ3zs"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F7dGWAY2AcM" TargetMode="External"/><Relationship Id="rId2" Type="http://schemas.openxmlformats.org/officeDocument/2006/relationships/hyperlink" Target="http://stinsonvirtualclassroom.wikispaces.com/Unit+09+-+The+Modern+Civil+Rights+Movement" TargetMode="External"/><Relationship Id="rId1" Type="http://schemas.openxmlformats.org/officeDocument/2006/relationships/slideLayout" Target="../slideLayouts/slideLayout2.xml"/><Relationship Id="rId4" Type="http://schemas.openxmlformats.org/officeDocument/2006/relationships/hyperlink" Target="https://www.youtube.com/watch?v=rBrZ4utBse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TTGHLdr-iak" TargetMode="Externa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Civil Rights</a:t>
            </a:r>
          </a:p>
        </p:txBody>
      </p:sp>
      <p:sp>
        <p:nvSpPr>
          <p:cNvPr id="3" name="Subtitle 2"/>
          <p:cNvSpPr>
            <a:spLocks noGrp="1"/>
          </p:cNvSpPr>
          <p:nvPr>
            <p:ph type="subTitle" idx="1"/>
          </p:nvPr>
        </p:nvSpPr>
        <p:spPr/>
        <p:txBody>
          <a:bodyPr/>
          <a:lstStyle/>
          <a:p>
            <a:r>
              <a:rPr lang="en-US" dirty="0"/>
              <a:t>1940s – 1970s</a:t>
            </a:r>
          </a:p>
        </p:txBody>
      </p:sp>
    </p:spTree>
    <p:extLst>
      <p:ext uri="{BB962C8B-B14F-4D97-AF65-F5344CB8AC3E}">
        <p14:creationId xmlns:p14="http://schemas.microsoft.com/office/powerpoint/2010/main" val="346564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83800"/>
          </a:xfrm>
        </p:spPr>
        <p:txBody>
          <a:bodyPr/>
          <a:lstStyle/>
          <a:p>
            <a:r>
              <a:rPr lang="en-US" dirty="0"/>
              <a:t>Current Georgia Flag</a:t>
            </a:r>
          </a:p>
        </p:txBody>
      </p:sp>
      <p:sp>
        <p:nvSpPr>
          <p:cNvPr id="5" name="Content Placeholder 4"/>
          <p:cNvSpPr>
            <a:spLocks noGrp="1"/>
          </p:cNvSpPr>
          <p:nvPr>
            <p:ph idx="1"/>
          </p:nvPr>
        </p:nvSpPr>
        <p:spPr>
          <a:xfrm>
            <a:off x="405245" y="1423555"/>
            <a:ext cx="7523019" cy="4824851"/>
          </a:xfrm>
        </p:spPr>
        <p:txBody>
          <a:bodyPr>
            <a:normAutofit fontScale="92500" lnSpcReduction="10000"/>
          </a:bodyPr>
          <a:lstStyle/>
          <a:p>
            <a:r>
              <a:rPr lang="en-US" sz="2400" dirty="0"/>
              <a:t>As the civil rights movement continued to grow and change America, many Georgians thought the state flag should be changed.</a:t>
            </a:r>
          </a:p>
          <a:p>
            <a:r>
              <a:rPr lang="en-US" sz="2400" dirty="0"/>
              <a:t>Zell Miller who was governor of Georgia during the 1996 Olympics tried to get the flag changed before the Olympics started for fear it would show Georgia as still living in the past. </a:t>
            </a:r>
          </a:p>
          <a:p>
            <a:r>
              <a:rPr lang="en-US" sz="2400" dirty="0"/>
              <a:t>However the flag would not be changed unit 2001 when then governor Roy Barnes changed the flag without the assembly approval. This upset many people in Georgia so a new design was drawn up.</a:t>
            </a:r>
          </a:p>
          <a:p>
            <a:r>
              <a:rPr lang="en-US" sz="2400" dirty="0"/>
              <a:t>In 2003, the people of Georgia were allowed to vote on a new flag that is the flag we still use today.</a:t>
            </a:r>
          </a:p>
        </p:txBody>
      </p:sp>
    </p:spTree>
    <p:extLst>
      <p:ext uri="{BB962C8B-B14F-4D97-AF65-F5344CB8AC3E}">
        <p14:creationId xmlns:p14="http://schemas.microsoft.com/office/powerpoint/2010/main" val="353539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5492" y="328027"/>
            <a:ext cx="7055380" cy="711064"/>
          </a:xfrm>
        </p:spPr>
        <p:txBody>
          <a:bodyPr/>
          <a:lstStyle/>
          <a:p>
            <a:r>
              <a:rPr lang="en-US" dirty="0"/>
              <a:t>Compare Ga. Flags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448" y="1302328"/>
            <a:ext cx="3761942" cy="2393976"/>
          </a:xfrm>
          <a:prstGeom prst="rect">
            <a:avLst/>
          </a:prstGeom>
        </p:spPr>
      </p:pic>
      <p:sp>
        <p:nvSpPr>
          <p:cNvPr id="9" name="TextBox 8"/>
          <p:cNvSpPr txBox="1"/>
          <p:nvPr/>
        </p:nvSpPr>
        <p:spPr>
          <a:xfrm>
            <a:off x="5174674" y="3244298"/>
            <a:ext cx="1284763" cy="369332"/>
          </a:xfrm>
          <a:prstGeom prst="rect">
            <a:avLst/>
          </a:prstGeom>
          <a:noFill/>
        </p:spPr>
        <p:txBody>
          <a:bodyPr wrap="square" rtlCol="0">
            <a:spAutoFit/>
          </a:bodyPr>
          <a:lstStyle/>
          <a:p>
            <a:r>
              <a:rPr lang="en-US" dirty="0"/>
              <a:t>1956 Flag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739" y="4003963"/>
            <a:ext cx="4035360" cy="2421216"/>
          </a:xfrm>
          <a:prstGeom prst="rect">
            <a:avLst/>
          </a:prstGeom>
        </p:spPr>
      </p:pic>
      <p:sp>
        <p:nvSpPr>
          <p:cNvPr id="11" name="TextBox 10"/>
          <p:cNvSpPr txBox="1"/>
          <p:nvPr/>
        </p:nvSpPr>
        <p:spPr>
          <a:xfrm>
            <a:off x="6376309" y="6055847"/>
            <a:ext cx="2254827" cy="369332"/>
          </a:xfrm>
          <a:prstGeom prst="rect">
            <a:avLst/>
          </a:prstGeom>
          <a:noFill/>
        </p:spPr>
        <p:txBody>
          <a:bodyPr wrap="square" rtlCol="0">
            <a:spAutoFit/>
          </a:bodyPr>
          <a:lstStyle/>
          <a:p>
            <a:r>
              <a:rPr lang="en-US" dirty="0"/>
              <a:t>Current Flag</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68" y="1302328"/>
            <a:ext cx="4060432" cy="2361680"/>
          </a:xfrm>
          <a:prstGeom prst="rect">
            <a:avLst/>
          </a:prstGeom>
        </p:spPr>
      </p:pic>
      <p:sp>
        <p:nvSpPr>
          <p:cNvPr id="14" name="TextBox 13"/>
          <p:cNvSpPr txBox="1"/>
          <p:nvPr/>
        </p:nvSpPr>
        <p:spPr>
          <a:xfrm>
            <a:off x="623455" y="3148445"/>
            <a:ext cx="3262745" cy="369332"/>
          </a:xfrm>
          <a:prstGeom prst="rect">
            <a:avLst/>
          </a:prstGeom>
          <a:noFill/>
        </p:spPr>
        <p:txBody>
          <a:bodyPr wrap="square" rtlCol="0">
            <a:spAutoFit/>
          </a:bodyPr>
          <a:lstStyle/>
          <a:p>
            <a:r>
              <a:rPr lang="en-US" dirty="0"/>
              <a:t>Flag from 1920 - 1956</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236" y="3993959"/>
            <a:ext cx="3940864" cy="2431220"/>
          </a:xfrm>
          <a:prstGeom prst="rect">
            <a:avLst/>
          </a:prstGeom>
        </p:spPr>
      </p:pic>
      <p:sp>
        <p:nvSpPr>
          <p:cNvPr id="16" name="TextBox 15"/>
          <p:cNvSpPr txBox="1"/>
          <p:nvPr/>
        </p:nvSpPr>
        <p:spPr>
          <a:xfrm>
            <a:off x="3638549" y="5917348"/>
            <a:ext cx="1150810" cy="323165"/>
          </a:xfrm>
          <a:prstGeom prst="rect">
            <a:avLst/>
          </a:prstGeom>
          <a:noFill/>
        </p:spPr>
        <p:txBody>
          <a:bodyPr wrap="square" rtlCol="0">
            <a:spAutoFit/>
          </a:bodyPr>
          <a:lstStyle/>
          <a:p>
            <a:r>
              <a:rPr lang="en-US" sz="1500" dirty="0"/>
              <a:t>2001 Flag</a:t>
            </a:r>
          </a:p>
        </p:txBody>
      </p:sp>
    </p:spTree>
    <p:extLst>
      <p:ext uri="{BB962C8B-B14F-4D97-AF65-F5344CB8AC3E}">
        <p14:creationId xmlns:p14="http://schemas.microsoft.com/office/powerpoint/2010/main" val="322652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4710" y="452718"/>
            <a:ext cx="8222562" cy="734637"/>
          </a:xfrm>
        </p:spPr>
        <p:txBody>
          <a:bodyPr/>
          <a:lstStyle/>
          <a:p>
            <a:r>
              <a:rPr lang="en-US" sz="2400" dirty="0"/>
              <a:t>Civil Rights Events and their impact on Georgia</a:t>
            </a:r>
          </a:p>
        </p:txBody>
      </p:sp>
      <p:sp>
        <p:nvSpPr>
          <p:cNvPr id="6" name="Content Placeholder 5"/>
          <p:cNvSpPr>
            <a:spLocks noGrp="1"/>
          </p:cNvSpPr>
          <p:nvPr>
            <p:ph idx="1"/>
          </p:nvPr>
        </p:nvSpPr>
        <p:spPr>
          <a:xfrm>
            <a:off x="382137" y="1187355"/>
            <a:ext cx="8229600" cy="5061051"/>
          </a:xfrm>
        </p:spPr>
        <p:txBody>
          <a:bodyPr>
            <a:normAutofit lnSpcReduction="10000"/>
          </a:bodyPr>
          <a:lstStyle/>
          <a:p>
            <a:r>
              <a:rPr lang="en-US" sz="2400" b="1" dirty="0"/>
              <a:t>Sibley Commission – </a:t>
            </a:r>
          </a:p>
          <a:p>
            <a:r>
              <a:rPr lang="en-US" dirty="0"/>
              <a:t>Most of the state’s school systems refused to desegregate</a:t>
            </a:r>
          </a:p>
          <a:p>
            <a:r>
              <a:rPr lang="en-US" dirty="0"/>
              <a:t>However in 1960, the Georgia General Assembly recognized schools had to change, the question was how.</a:t>
            </a:r>
          </a:p>
          <a:p>
            <a:r>
              <a:rPr lang="en-US" dirty="0"/>
              <a:t>To address this issue, the Governor put together a fourteen-member commission to study the problem.</a:t>
            </a:r>
          </a:p>
          <a:p>
            <a:r>
              <a:rPr lang="en-US" dirty="0"/>
              <a:t>They held hearings all over the state asking parents, students, and teachers how they felt about desegregation.</a:t>
            </a:r>
          </a:p>
          <a:p>
            <a:r>
              <a:rPr lang="en-US" dirty="0"/>
              <a:t>They learned that 60% of the people did not want to desegregate. Those that did favor desegregation were found in the more urban areas.</a:t>
            </a:r>
          </a:p>
          <a:p>
            <a:r>
              <a:rPr lang="en-US" dirty="0"/>
              <a:t>The commission recommended to the Governor that desegregation be left up to the local school district.</a:t>
            </a:r>
          </a:p>
          <a:p>
            <a:r>
              <a:rPr lang="en-US" dirty="0"/>
              <a:t>Fulton County was the first district to desegregate in Georgia</a:t>
            </a:r>
          </a:p>
        </p:txBody>
      </p:sp>
    </p:spTree>
    <p:extLst>
      <p:ext uri="{BB962C8B-B14F-4D97-AF65-F5344CB8AC3E}">
        <p14:creationId xmlns:p14="http://schemas.microsoft.com/office/powerpoint/2010/main" val="358001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75039"/>
          </a:xfrm>
        </p:spPr>
        <p:txBody>
          <a:bodyPr/>
          <a:lstStyle/>
          <a:p>
            <a:r>
              <a:rPr lang="en-US" sz="2800" dirty="0"/>
              <a:t>Lester Maddox – Governor of Georgia in the 1960’s</a:t>
            </a:r>
          </a:p>
        </p:txBody>
      </p:sp>
      <p:sp>
        <p:nvSpPr>
          <p:cNvPr id="3" name="Content Placeholder 2"/>
          <p:cNvSpPr>
            <a:spLocks noGrp="1"/>
          </p:cNvSpPr>
          <p:nvPr>
            <p:ph sz="half" idx="1"/>
          </p:nvPr>
        </p:nvSpPr>
        <p:spPr>
          <a:xfrm>
            <a:off x="238991" y="1517073"/>
            <a:ext cx="4914899" cy="4739266"/>
          </a:xfrm>
        </p:spPr>
        <p:txBody>
          <a:bodyPr/>
          <a:lstStyle/>
          <a:p>
            <a:r>
              <a:rPr lang="en-US" dirty="0"/>
              <a:t>Born in Atlanta and was a high school drop out.</a:t>
            </a:r>
          </a:p>
          <a:p>
            <a:r>
              <a:rPr lang="en-US" dirty="0"/>
              <a:t>Opened The Pickrick restaurant near Georgia Tech and was very successful.</a:t>
            </a:r>
          </a:p>
          <a:p>
            <a:r>
              <a:rPr lang="en-US" dirty="0"/>
              <a:t>He refused to serve blacks. He was known for running them off with an axe handle.</a:t>
            </a:r>
          </a:p>
          <a:p>
            <a:r>
              <a:rPr lang="en-US" dirty="0"/>
              <a:t>After the Civil Rights act of 1964, he decided to close the restaurant rather than serve blacks.</a:t>
            </a:r>
          </a:p>
          <a:p>
            <a:r>
              <a:rPr lang="en-US" dirty="0"/>
              <a:t>Watch video: </a:t>
            </a:r>
            <a:r>
              <a:rPr lang="en-US" dirty="0">
                <a:hlinkClick r:id="rId2"/>
              </a:rPr>
              <a:t>https://www.youtube.com/watch?v=7m3JCPrQ3zs</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8609" y="1414619"/>
            <a:ext cx="2834841" cy="264017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3858" y="4241655"/>
            <a:ext cx="2739592" cy="2447925"/>
          </a:xfrm>
          <a:prstGeom prst="rect">
            <a:avLst/>
          </a:prstGeom>
        </p:spPr>
      </p:pic>
    </p:spTree>
    <p:extLst>
      <p:ext uri="{BB962C8B-B14F-4D97-AF65-F5344CB8AC3E}">
        <p14:creationId xmlns:p14="http://schemas.microsoft.com/office/powerpoint/2010/main" val="328873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Lester Maddox continued</a:t>
            </a:r>
          </a:p>
        </p:txBody>
      </p:sp>
      <p:sp>
        <p:nvSpPr>
          <p:cNvPr id="3" name="Content Placeholder 2"/>
          <p:cNvSpPr>
            <a:spLocks noGrp="1"/>
          </p:cNvSpPr>
          <p:nvPr>
            <p:ph sz="half" idx="1"/>
          </p:nvPr>
        </p:nvSpPr>
        <p:spPr>
          <a:xfrm>
            <a:off x="239486" y="1338944"/>
            <a:ext cx="3886327" cy="4917396"/>
          </a:xfrm>
        </p:spPr>
        <p:txBody>
          <a:bodyPr>
            <a:normAutofit/>
          </a:bodyPr>
          <a:lstStyle/>
          <a:p>
            <a:r>
              <a:rPr lang="en-US" sz="2000" dirty="0"/>
              <a:t>After he became governor in 1967, he surprised most people.</a:t>
            </a:r>
          </a:p>
          <a:p>
            <a:r>
              <a:rPr lang="en-US" sz="2000" dirty="0"/>
              <a:t>He appointed more blacks to government positions than all other governors before him.</a:t>
            </a:r>
          </a:p>
          <a:p>
            <a:r>
              <a:rPr lang="en-US" sz="2000" dirty="0"/>
              <a:t>Appointed 1</a:t>
            </a:r>
            <a:r>
              <a:rPr lang="en-US" sz="2000" baseline="30000" dirty="0"/>
              <a:t>st</a:t>
            </a:r>
            <a:r>
              <a:rPr lang="en-US" sz="2000" dirty="0"/>
              <a:t> black state patrol officer</a:t>
            </a:r>
          </a:p>
          <a:p>
            <a:r>
              <a:rPr lang="en-US" sz="2000" dirty="0"/>
              <a:t>When MLK died, Maddox refused to lower state flags to half-mast for fear of riots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27342" y="1338944"/>
            <a:ext cx="3269923" cy="244928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71" y="4139346"/>
            <a:ext cx="3301969" cy="2197310"/>
          </a:xfrm>
          <a:prstGeom prst="rect">
            <a:avLst/>
          </a:prstGeom>
        </p:spPr>
      </p:pic>
    </p:spTree>
    <p:extLst>
      <p:ext uri="{BB962C8B-B14F-4D97-AF65-F5344CB8AC3E}">
        <p14:creationId xmlns:p14="http://schemas.microsoft.com/office/powerpoint/2010/main" val="95639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39103"/>
          </a:xfrm>
        </p:spPr>
        <p:txBody>
          <a:bodyPr/>
          <a:lstStyle/>
          <a:p>
            <a:r>
              <a:rPr lang="en-US" sz="2800" dirty="0"/>
              <a:t>Events Continued</a:t>
            </a:r>
          </a:p>
        </p:txBody>
      </p:sp>
      <p:sp>
        <p:nvSpPr>
          <p:cNvPr id="3" name="Content Placeholder 2"/>
          <p:cNvSpPr>
            <a:spLocks noGrp="1"/>
          </p:cNvSpPr>
          <p:nvPr>
            <p:ph idx="1"/>
          </p:nvPr>
        </p:nvSpPr>
        <p:spPr>
          <a:xfrm>
            <a:off x="341194" y="1214651"/>
            <a:ext cx="7888406" cy="5033755"/>
          </a:xfrm>
        </p:spPr>
        <p:txBody>
          <a:bodyPr/>
          <a:lstStyle/>
          <a:p>
            <a:r>
              <a:rPr lang="en-US" b="1" dirty="0"/>
              <a:t>Albany Movement: </a:t>
            </a:r>
          </a:p>
          <a:p>
            <a:r>
              <a:rPr lang="en-US" dirty="0"/>
              <a:t>In 1961, Albany Georgia became a center of civil rights activity.</a:t>
            </a:r>
          </a:p>
          <a:p>
            <a:r>
              <a:rPr lang="en-US" dirty="0"/>
              <a:t>40% of their population was black and still lived in a segregated community.</a:t>
            </a:r>
          </a:p>
          <a:p>
            <a:r>
              <a:rPr lang="en-US" dirty="0"/>
              <a:t>SNCC organized a community civil rights protest.</a:t>
            </a:r>
          </a:p>
          <a:p>
            <a:r>
              <a:rPr lang="en-US" dirty="0"/>
              <a:t>They protested public transportation, public restaurants as well as schools.</a:t>
            </a:r>
          </a:p>
          <a:p>
            <a:r>
              <a:rPr lang="en-US" dirty="0"/>
              <a:t>The protest lasted for over a year but is considered to be a failure because the civil rights laws were not changed.</a:t>
            </a:r>
          </a:p>
          <a:p>
            <a:r>
              <a:rPr lang="en-US" dirty="0"/>
              <a:t>MLK learned many lessons from Albany such as do not try to protest all parts of society at the same time.  Focus on one part and win that right then focus on another. </a:t>
            </a:r>
          </a:p>
          <a:p>
            <a:endParaRPr lang="en-US" dirty="0"/>
          </a:p>
        </p:txBody>
      </p:sp>
    </p:spTree>
    <p:extLst>
      <p:ext uri="{BB962C8B-B14F-4D97-AF65-F5344CB8AC3E}">
        <p14:creationId xmlns:p14="http://schemas.microsoft.com/office/powerpoint/2010/main" val="106022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http://stinsonvirtualclassroom.wikispaces.com/Unit+09+-+The+Modern+Civil+Rights+Movement</a:t>
            </a:r>
            <a:endParaRPr lang="en-US" dirty="0"/>
          </a:p>
          <a:p>
            <a:r>
              <a:rPr lang="en-US" dirty="0">
                <a:hlinkClick r:id="rId3"/>
              </a:rPr>
              <a:t>https://www.youtube.com/watch?v=F7dGWAY2AcM</a:t>
            </a:r>
            <a:endParaRPr lang="en-US" dirty="0"/>
          </a:p>
          <a:p>
            <a:r>
              <a:rPr lang="en-US" dirty="0">
                <a:hlinkClick r:id="rId4"/>
              </a:rPr>
              <a:t>https://www.youtube.com/watch?v=rBrZ4utBse8</a:t>
            </a:r>
            <a:endParaRPr lang="en-US" dirty="0"/>
          </a:p>
          <a:p>
            <a:endParaRPr lang="en-US" dirty="0"/>
          </a:p>
          <a:p>
            <a:endParaRPr lang="en-US" dirty="0"/>
          </a:p>
        </p:txBody>
      </p:sp>
      <p:sp>
        <p:nvSpPr>
          <p:cNvPr id="3" name="Title 2"/>
          <p:cNvSpPr>
            <a:spLocks noGrp="1"/>
          </p:cNvSpPr>
          <p:nvPr>
            <p:ph type="title"/>
          </p:nvPr>
        </p:nvSpPr>
        <p:spPr/>
        <p:txBody>
          <a:bodyPr/>
          <a:lstStyle/>
          <a:p>
            <a:r>
              <a:rPr lang="en-US" dirty="0"/>
              <a:t>Video on Albany Movement</a:t>
            </a:r>
          </a:p>
        </p:txBody>
      </p:sp>
    </p:spTree>
    <p:extLst>
      <p:ext uri="{BB962C8B-B14F-4D97-AF65-F5344CB8AC3E}">
        <p14:creationId xmlns:p14="http://schemas.microsoft.com/office/powerpoint/2010/main" val="362020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598160"/>
          </a:xfrm>
        </p:spPr>
        <p:txBody>
          <a:bodyPr/>
          <a:lstStyle/>
          <a:p>
            <a:r>
              <a:rPr lang="en-US" sz="2800" dirty="0"/>
              <a:t>March on Washington</a:t>
            </a:r>
          </a:p>
        </p:txBody>
      </p:sp>
      <p:sp>
        <p:nvSpPr>
          <p:cNvPr id="3" name="Content Placeholder 2"/>
          <p:cNvSpPr>
            <a:spLocks noGrp="1"/>
          </p:cNvSpPr>
          <p:nvPr>
            <p:ph idx="1"/>
          </p:nvPr>
        </p:nvSpPr>
        <p:spPr>
          <a:xfrm>
            <a:off x="272955" y="1255595"/>
            <a:ext cx="8161361" cy="4992812"/>
          </a:xfrm>
        </p:spPr>
        <p:txBody>
          <a:bodyPr/>
          <a:lstStyle/>
          <a:p>
            <a:r>
              <a:rPr lang="en-US" dirty="0"/>
              <a:t>President JFK sent the strongest civil rights bill in history to Congress on June 19, 1963.</a:t>
            </a:r>
          </a:p>
          <a:p>
            <a:r>
              <a:rPr lang="en-US" dirty="0"/>
              <a:t>This called for an end to discrimination in all aspects of life.</a:t>
            </a:r>
          </a:p>
          <a:p>
            <a:r>
              <a:rPr lang="en-US" dirty="0"/>
              <a:t>However congress was taking its time passing the bill so the leaders of the SCLC organized a massive March on Washington </a:t>
            </a:r>
            <a:r>
              <a:rPr lang="en-US"/>
              <a:t>in August 1963 to </a:t>
            </a:r>
            <a:r>
              <a:rPr lang="en-US" dirty="0"/>
              <a:t>show citizen support for Civil Rights.</a:t>
            </a:r>
          </a:p>
          <a:p>
            <a:r>
              <a:rPr lang="en-US" dirty="0"/>
              <a:t>250,000 people representing all races, beliefs, and nationalities gathered before the Washington Monument to demonstrate support for the civil rights bill.</a:t>
            </a:r>
          </a:p>
          <a:p>
            <a:r>
              <a:rPr lang="en-US" dirty="0"/>
              <a:t>Protestors were demands equality for Jobs and Freedom.</a:t>
            </a:r>
          </a:p>
          <a:p>
            <a:r>
              <a:rPr lang="en-US" dirty="0"/>
              <a:t>MLK gives his I Have A Dream Speech at the march.</a:t>
            </a:r>
          </a:p>
          <a:p>
            <a:r>
              <a:rPr lang="en-US" dirty="0"/>
              <a:t>This march will lead to the signing of the 1964 Civil Rights bill.</a:t>
            </a:r>
          </a:p>
        </p:txBody>
      </p:sp>
    </p:spTree>
    <p:extLst>
      <p:ext uri="{BB962C8B-B14F-4D97-AF65-F5344CB8AC3E}">
        <p14:creationId xmlns:p14="http://schemas.microsoft.com/office/powerpoint/2010/main" val="286898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63" y="236300"/>
            <a:ext cx="7712234" cy="657625"/>
          </a:xfrm>
        </p:spPr>
        <p:txBody>
          <a:bodyPr/>
          <a:lstStyle/>
          <a:p>
            <a:r>
              <a:rPr lang="en-US" sz="2800" dirty="0"/>
              <a:t>Maynard Jackson- Mayor of Atlanta 1970’s</a:t>
            </a:r>
          </a:p>
        </p:txBody>
      </p:sp>
      <p:sp>
        <p:nvSpPr>
          <p:cNvPr id="3" name="Content Placeholder 2"/>
          <p:cNvSpPr>
            <a:spLocks noGrp="1"/>
          </p:cNvSpPr>
          <p:nvPr>
            <p:ph sz="half" idx="1"/>
          </p:nvPr>
        </p:nvSpPr>
        <p:spPr>
          <a:xfrm>
            <a:off x="83128" y="1233055"/>
            <a:ext cx="4539341" cy="5189539"/>
          </a:xfrm>
        </p:spPr>
        <p:txBody>
          <a:bodyPr>
            <a:normAutofit lnSpcReduction="10000"/>
          </a:bodyPr>
          <a:lstStyle/>
          <a:p>
            <a:r>
              <a:rPr lang="en-US" sz="2000" dirty="0"/>
              <a:t>Elected as the 1</a:t>
            </a:r>
            <a:r>
              <a:rPr lang="en-US" sz="2000" baseline="30000" dirty="0"/>
              <a:t>st</a:t>
            </a:r>
            <a:r>
              <a:rPr lang="en-US" sz="2000" dirty="0"/>
              <a:t> black mayor of Atlanta (1</a:t>
            </a:r>
            <a:r>
              <a:rPr lang="en-US" sz="2000" baseline="30000" dirty="0"/>
              <a:t>st</a:t>
            </a:r>
            <a:r>
              <a:rPr lang="en-US" sz="2000" dirty="0"/>
              <a:t> mayor of a  major southern city) in 1973.</a:t>
            </a:r>
          </a:p>
          <a:p>
            <a:r>
              <a:rPr lang="en-US" sz="2000" dirty="0"/>
              <a:t>His crowning achievement was building the massive new terminal at Hartsfield Atlanta International Airport </a:t>
            </a:r>
          </a:p>
          <a:p>
            <a:r>
              <a:rPr lang="en-US" sz="2000" dirty="0"/>
              <a:t>In 2003 the airport's name was changed to Hartsfield-Jackson Atlanta International Airport in Jackson's </a:t>
            </a:r>
          </a:p>
          <a:p>
            <a:r>
              <a:rPr lang="en-US" sz="2000" dirty="0"/>
              <a:t>He was also involved in the bid to bring the 1996 Olympic Games to Atlanta, he represented the city at the 1992 games in Barcelona, Spain.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297" y="4506084"/>
            <a:ext cx="1120884" cy="186814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469" y="4611101"/>
            <a:ext cx="3059106" cy="1454483"/>
          </a:xfrm>
          <a:prstGeom prst="rect">
            <a:avLst/>
          </a:prstGeom>
        </p:spPr>
      </p:pic>
      <p:sp>
        <p:nvSpPr>
          <p:cNvPr id="12" name="Rounded Rectangle 15"/>
          <p:cNvSpPr/>
          <p:nvPr/>
        </p:nvSpPr>
        <p:spPr>
          <a:xfrm>
            <a:off x="5486398" y="1151659"/>
            <a:ext cx="3283527" cy="3201707"/>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5162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30" y="452718"/>
            <a:ext cx="7466942" cy="526996"/>
          </a:xfrm>
        </p:spPr>
        <p:txBody>
          <a:bodyPr/>
          <a:lstStyle/>
          <a:p>
            <a:r>
              <a:rPr lang="en-US" sz="2400" dirty="0"/>
              <a:t>Andrew Young 1960 – current   civil rights leader</a:t>
            </a:r>
          </a:p>
        </p:txBody>
      </p:sp>
      <p:sp>
        <p:nvSpPr>
          <p:cNvPr id="3" name="Content Placeholder 2"/>
          <p:cNvSpPr>
            <a:spLocks noGrp="1"/>
          </p:cNvSpPr>
          <p:nvPr>
            <p:ph sz="half" idx="1"/>
          </p:nvPr>
        </p:nvSpPr>
        <p:spPr>
          <a:xfrm>
            <a:off x="283030" y="1208314"/>
            <a:ext cx="4680856" cy="5048025"/>
          </a:xfrm>
        </p:spPr>
        <p:txBody>
          <a:bodyPr/>
          <a:lstStyle/>
          <a:p>
            <a:r>
              <a:rPr lang="en-US" dirty="0"/>
              <a:t>Assistant to MLK, during his time at the SCLC, he successfully organized demonstrations and voter registration campaigns throughout the South. </a:t>
            </a:r>
          </a:p>
          <a:p>
            <a:r>
              <a:rPr lang="en-US" dirty="0"/>
              <a:t>He was elected as Georgia’s first African American or Black Congressman since Reconstruction. In 1977,</a:t>
            </a:r>
          </a:p>
          <a:p>
            <a:r>
              <a:rPr lang="en-US" dirty="0"/>
              <a:t>Participated in bringing the Olympics to Atlanta.</a:t>
            </a:r>
          </a:p>
          <a:p>
            <a:r>
              <a:rPr lang="en-US" dirty="0"/>
              <a:t>Followed Maynard Jackson as 2</a:t>
            </a:r>
            <a:r>
              <a:rPr lang="en-US" baseline="30000" dirty="0"/>
              <a:t>nd</a:t>
            </a:r>
            <a:r>
              <a:rPr lang="en-US" dirty="0"/>
              <a:t> black Mayor </a:t>
            </a:r>
            <a:r>
              <a:rPr lang="en-US"/>
              <a:t>of Atlanta.</a:t>
            </a:r>
            <a:endParaRPr lang="en-US" dirty="0"/>
          </a:p>
          <a:p>
            <a:r>
              <a:rPr lang="en-US" dirty="0"/>
              <a:t>Known as the </a:t>
            </a:r>
            <a:r>
              <a:rPr lang="en-US" b="1" dirty="0"/>
              <a:t>1</a:t>
            </a:r>
            <a:r>
              <a:rPr lang="en-US" b="1" baseline="30000" dirty="0"/>
              <a:t>st</a:t>
            </a:r>
            <a:r>
              <a:rPr lang="en-US" b="1" dirty="0"/>
              <a:t> black appointed to be U.S. Ambassador </a:t>
            </a:r>
            <a:r>
              <a:rPr lang="en-US" dirty="0"/>
              <a:t>by Pres. Jimmy Carter to the United Nations in New York.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9844" y="3962737"/>
            <a:ext cx="2339779" cy="16413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715" y="3962737"/>
            <a:ext cx="1464761" cy="1903446"/>
          </a:xfrm>
          <a:prstGeom prst="rect">
            <a:avLst/>
          </a:prstGeom>
        </p:spPr>
      </p:pic>
      <p:pic>
        <p:nvPicPr>
          <p:cNvPr id="1026" name="Picture 2" descr="Image result for united n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386" y="979714"/>
            <a:ext cx="2312586" cy="231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3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4710" y="452718"/>
            <a:ext cx="7055380" cy="565591"/>
          </a:xfrm>
        </p:spPr>
        <p:txBody>
          <a:bodyPr/>
          <a:lstStyle/>
          <a:p>
            <a:r>
              <a:rPr lang="en-US" sz="2400" dirty="0"/>
              <a:t>Ending of the White Primary in Georgia in 1945</a:t>
            </a:r>
          </a:p>
        </p:txBody>
      </p:sp>
      <p:sp>
        <p:nvSpPr>
          <p:cNvPr id="6" name="Content Placeholder 5"/>
          <p:cNvSpPr>
            <a:spLocks noGrp="1"/>
          </p:cNvSpPr>
          <p:nvPr>
            <p:ph sz="half" idx="1"/>
          </p:nvPr>
        </p:nvSpPr>
        <p:spPr>
          <a:xfrm>
            <a:off x="197428" y="1153392"/>
            <a:ext cx="4852554" cy="5340926"/>
          </a:xfrm>
        </p:spPr>
        <p:txBody>
          <a:bodyPr>
            <a:normAutofit lnSpcReduction="10000"/>
          </a:bodyPr>
          <a:lstStyle/>
          <a:p>
            <a:r>
              <a:rPr lang="en-US" dirty="0"/>
              <a:t>Primaries in Georgia were Democratic primaries because Georgia was a one-party state.</a:t>
            </a:r>
          </a:p>
          <a:p>
            <a:r>
              <a:rPr lang="en-US" dirty="0"/>
              <a:t>African Americans were not allowed to join the democratic party which resulted them in not being allowed to vote or run for office. (no white would vote a black into office)</a:t>
            </a:r>
          </a:p>
          <a:p>
            <a:r>
              <a:rPr lang="en-US" dirty="0"/>
              <a:t>A black resident of Columbus Georgia, Primus King, registered to vote and then tried to vote at the Muscogee County Court House, in Georgia but was thrown out.</a:t>
            </a:r>
          </a:p>
          <a:p>
            <a:r>
              <a:rPr lang="en-US" dirty="0"/>
              <a:t>Primus was represented by NAACP and other lawyers.</a:t>
            </a:r>
          </a:p>
          <a:p>
            <a:r>
              <a:rPr lang="en-US" dirty="0"/>
              <a:t>In King v. Chapman et. al. , the Supreme Court ruled in favor of King, ending the white primary.</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7038" y="1153392"/>
            <a:ext cx="2595853" cy="3893780"/>
          </a:xfrm>
        </p:spPr>
      </p:pic>
      <p:sp>
        <p:nvSpPr>
          <p:cNvPr id="9" name="TextBox 8"/>
          <p:cNvSpPr txBox="1"/>
          <p:nvPr/>
        </p:nvSpPr>
        <p:spPr>
          <a:xfrm>
            <a:off x="5987038" y="5307935"/>
            <a:ext cx="2595853" cy="1015663"/>
          </a:xfrm>
          <a:prstGeom prst="rect">
            <a:avLst/>
          </a:prstGeom>
          <a:noFill/>
        </p:spPr>
        <p:txBody>
          <a:bodyPr wrap="square" rtlCol="0">
            <a:spAutoFit/>
          </a:bodyPr>
          <a:lstStyle/>
          <a:p>
            <a:r>
              <a:rPr lang="en-US" sz="1500" dirty="0"/>
              <a:t>King showing his check from the state of Georgia after winning his court case.</a:t>
            </a:r>
          </a:p>
        </p:txBody>
      </p:sp>
    </p:spTree>
    <p:extLst>
      <p:ext uri="{BB962C8B-B14F-4D97-AF65-F5344CB8AC3E}">
        <p14:creationId xmlns:p14="http://schemas.microsoft.com/office/powerpoint/2010/main" val="386158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20989"/>
          </a:xfrm>
        </p:spPr>
        <p:txBody>
          <a:bodyPr/>
          <a:lstStyle/>
          <a:p>
            <a:r>
              <a:rPr lang="en-US" sz="2800" dirty="0"/>
              <a:t>Civil Rights Acts of 1964 and 65</a:t>
            </a:r>
          </a:p>
        </p:txBody>
      </p:sp>
      <p:sp>
        <p:nvSpPr>
          <p:cNvPr id="3" name="Content Placeholder 2"/>
          <p:cNvSpPr>
            <a:spLocks noGrp="1"/>
          </p:cNvSpPr>
          <p:nvPr>
            <p:ph idx="1"/>
          </p:nvPr>
        </p:nvSpPr>
        <p:spPr>
          <a:xfrm>
            <a:off x="484709" y="1173707"/>
            <a:ext cx="7594765" cy="5074699"/>
          </a:xfrm>
        </p:spPr>
        <p:txBody>
          <a:bodyPr>
            <a:normAutofit lnSpcReduction="10000"/>
          </a:bodyPr>
          <a:lstStyle/>
          <a:p>
            <a:r>
              <a:rPr lang="en-US" dirty="0"/>
              <a:t>After the March on Washington in 1963, Pres. JFK sent another bill to congress asking them to help with the moral crisis facing the country.</a:t>
            </a:r>
          </a:p>
          <a:p>
            <a:r>
              <a:rPr lang="en-US" dirty="0"/>
              <a:t>Kennedy will be assassinated on Nov. 23, 1963 before the bill is signed.</a:t>
            </a:r>
          </a:p>
          <a:p>
            <a:r>
              <a:rPr lang="en-US" dirty="0"/>
              <a:t>Vice President Lyndon B. Johnson becomes President.</a:t>
            </a:r>
          </a:p>
          <a:p>
            <a:r>
              <a:rPr lang="en-US" dirty="0"/>
              <a:t>One of the first things he will do is sign the bill into law in 1964. This will become known as the Civil Rights Act of 1964.</a:t>
            </a:r>
          </a:p>
          <a:p>
            <a:r>
              <a:rPr lang="en-US" dirty="0"/>
              <a:t>This act will prohibit discrimination in all aspects of life: public places, employment, and schools. (Except churches)</a:t>
            </a:r>
          </a:p>
          <a:p>
            <a:r>
              <a:rPr lang="en-US" dirty="0"/>
              <a:t>In 1965, he signed a second act which is known as the Civil Rights act of 1965.</a:t>
            </a:r>
          </a:p>
          <a:p>
            <a:r>
              <a:rPr lang="en-US" dirty="0"/>
              <a:t>This will end voting discrimination of any kind.</a:t>
            </a:r>
          </a:p>
          <a:p>
            <a:endParaRPr lang="en-US" dirty="0"/>
          </a:p>
        </p:txBody>
      </p:sp>
    </p:spTree>
    <p:extLst>
      <p:ext uri="{BB962C8B-B14F-4D97-AF65-F5344CB8AC3E}">
        <p14:creationId xmlns:p14="http://schemas.microsoft.com/office/powerpoint/2010/main" val="94004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565451"/>
          </a:xfrm>
        </p:spPr>
        <p:txBody>
          <a:bodyPr>
            <a:normAutofit/>
          </a:bodyPr>
          <a:lstStyle/>
          <a:p>
            <a:r>
              <a:rPr lang="en-US" sz="2400" dirty="0"/>
              <a:t>Georgia Leaders begin to emerge in the 1940s</a:t>
            </a:r>
          </a:p>
        </p:txBody>
      </p:sp>
      <p:sp>
        <p:nvSpPr>
          <p:cNvPr id="4" name="Content Placeholder 3"/>
          <p:cNvSpPr>
            <a:spLocks noGrp="1"/>
          </p:cNvSpPr>
          <p:nvPr>
            <p:ph sz="half" idx="1"/>
          </p:nvPr>
        </p:nvSpPr>
        <p:spPr>
          <a:xfrm>
            <a:off x="498764" y="1215736"/>
            <a:ext cx="4027516" cy="4653358"/>
          </a:xfrm>
        </p:spPr>
        <p:txBody>
          <a:bodyPr>
            <a:normAutofit lnSpcReduction="10000"/>
          </a:bodyPr>
          <a:lstStyle/>
          <a:p>
            <a:r>
              <a:rPr lang="en-US" sz="2400" b="1" dirty="0"/>
              <a:t>Rev. Benjamin Mays</a:t>
            </a:r>
          </a:p>
          <a:p>
            <a:r>
              <a:rPr lang="en-US" dirty="0"/>
              <a:t>Born to former slaves who eventually earned his PhD in Chicago</a:t>
            </a:r>
          </a:p>
          <a:p>
            <a:r>
              <a:rPr lang="en-US" dirty="0"/>
              <a:t>Traveled to India and met Mahatma Gandhi to learn passive resistance strategies (non-violent)</a:t>
            </a:r>
          </a:p>
          <a:p>
            <a:r>
              <a:rPr lang="en-US" dirty="0"/>
              <a:t>Began President of Morehouse College here in Atlanta in 1940</a:t>
            </a:r>
          </a:p>
          <a:p>
            <a:r>
              <a:rPr lang="en-US" dirty="0"/>
              <a:t>MLK Jr. arrived at Morehouse in 1944 and became friends with Mays</a:t>
            </a:r>
          </a:p>
          <a:p>
            <a:r>
              <a:rPr lang="en-US" dirty="0"/>
              <a:t>Mays became MLK’s mentor </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68888" y="1423555"/>
            <a:ext cx="3510606" cy="3839447"/>
          </a:xfrm>
        </p:spPr>
      </p:pic>
    </p:spTree>
    <p:extLst>
      <p:ext uri="{BB962C8B-B14F-4D97-AF65-F5344CB8AC3E}">
        <p14:creationId xmlns:p14="http://schemas.microsoft.com/office/powerpoint/2010/main" val="147385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673100" y="297509"/>
            <a:ext cx="7056438" cy="690562"/>
          </a:xfrm>
        </p:spPr>
        <p:txBody>
          <a:bodyPr/>
          <a:lstStyle/>
          <a:p>
            <a:r>
              <a:rPr lang="en-US" dirty="0"/>
              <a:t>Morehouse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68" y="1310553"/>
            <a:ext cx="4762500" cy="35718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752" y="1462952"/>
            <a:ext cx="2837439" cy="2766147"/>
          </a:xfrm>
          <a:prstGeom prst="rect">
            <a:avLst/>
          </a:prstGeom>
        </p:spPr>
      </p:pic>
      <p:sp>
        <p:nvSpPr>
          <p:cNvPr id="14" name="TextBox 13"/>
          <p:cNvSpPr txBox="1"/>
          <p:nvPr/>
        </p:nvSpPr>
        <p:spPr>
          <a:xfrm>
            <a:off x="455468" y="5361709"/>
            <a:ext cx="8241723" cy="1200329"/>
          </a:xfrm>
          <a:prstGeom prst="rect">
            <a:avLst/>
          </a:prstGeom>
          <a:noFill/>
        </p:spPr>
        <p:txBody>
          <a:bodyPr wrap="square" rtlCol="0">
            <a:spAutoFit/>
          </a:bodyPr>
          <a:lstStyle/>
          <a:p>
            <a:r>
              <a:rPr lang="en-US" dirty="0"/>
              <a:t>Morehouse College in Atlanta – The “cradle” of the Civil Rights Movement</a:t>
            </a:r>
          </a:p>
          <a:p>
            <a:r>
              <a:rPr lang="en-US" dirty="0"/>
              <a:t>Morehouse produce influential civil rights leaders for decades such as MLK Jr. </a:t>
            </a:r>
          </a:p>
        </p:txBody>
      </p:sp>
    </p:spTree>
    <p:extLst>
      <p:ext uri="{BB962C8B-B14F-4D97-AF65-F5344CB8AC3E}">
        <p14:creationId xmlns:p14="http://schemas.microsoft.com/office/powerpoint/2010/main" val="14134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710" y="201775"/>
            <a:ext cx="7055380" cy="804582"/>
          </a:xfrm>
        </p:spPr>
        <p:txBody>
          <a:bodyPr/>
          <a:lstStyle/>
          <a:p>
            <a:r>
              <a:rPr lang="en-US" dirty="0"/>
              <a:t>MLK Jr. and his role in Ga.</a:t>
            </a:r>
          </a:p>
        </p:txBody>
      </p:sp>
      <p:sp>
        <p:nvSpPr>
          <p:cNvPr id="5" name="Content Placeholder 4"/>
          <p:cNvSpPr>
            <a:spLocks noGrp="1"/>
          </p:cNvSpPr>
          <p:nvPr>
            <p:ph sz="half" idx="1"/>
          </p:nvPr>
        </p:nvSpPr>
        <p:spPr>
          <a:xfrm>
            <a:off x="292100" y="1257300"/>
            <a:ext cx="4076700" cy="5138739"/>
          </a:xfrm>
        </p:spPr>
        <p:txBody>
          <a:bodyPr>
            <a:normAutofit lnSpcReduction="10000"/>
          </a:bodyPr>
          <a:lstStyle/>
          <a:p>
            <a:r>
              <a:rPr lang="en-US" dirty="0"/>
              <a:t>Most well known Georgian Civil Rights Leader.  Also known as the “father” of the modern civil rights movement</a:t>
            </a:r>
          </a:p>
          <a:p>
            <a:r>
              <a:rPr lang="en-US" dirty="0"/>
              <a:t>When to Morehouse college in Atlanta.</a:t>
            </a:r>
          </a:p>
          <a:p>
            <a:r>
              <a:rPr lang="en-US" dirty="0"/>
              <a:t>Earned the Nobel Peace Prize (only 1 of 2 Georgians)</a:t>
            </a:r>
          </a:p>
          <a:p>
            <a:r>
              <a:rPr lang="en-US" dirty="0"/>
              <a:t>Created the SCLC (Southern Christian Leadership Conference) group of Black minsters who fight for civil rights.</a:t>
            </a:r>
          </a:p>
          <a:p>
            <a:r>
              <a:rPr lang="en-US" dirty="0"/>
              <a:t>Led protest in Albany Georgia as part of the Albany Movement</a:t>
            </a:r>
          </a:p>
          <a:p>
            <a:r>
              <a:rPr lang="en-US" dirty="0"/>
              <a:t>Taught Non-Violence strategies learned from Gandhi in India.</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9799" y="1089196"/>
            <a:ext cx="3848100" cy="2559673"/>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799" y="3814548"/>
            <a:ext cx="3887788" cy="2581491"/>
          </a:xfrm>
          <a:prstGeom prst="rect">
            <a:avLst/>
          </a:prstGeom>
        </p:spPr>
      </p:pic>
    </p:spTree>
    <p:extLst>
      <p:ext uri="{BB962C8B-B14F-4D97-AF65-F5344CB8AC3E}">
        <p14:creationId xmlns:p14="http://schemas.microsoft.com/office/powerpoint/2010/main" val="390685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41974"/>
          </a:xfrm>
        </p:spPr>
        <p:txBody>
          <a:bodyPr/>
          <a:lstStyle/>
          <a:p>
            <a:pPr algn="ctr"/>
            <a:r>
              <a:rPr lang="en-US" sz="3200" dirty="0"/>
              <a:t>John Lewis and his role in the Civil Rights Movement</a:t>
            </a:r>
          </a:p>
        </p:txBody>
      </p:sp>
      <p:sp>
        <p:nvSpPr>
          <p:cNvPr id="3" name="Content Placeholder 2"/>
          <p:cNvSpPr>
            <a:spLocks noGrp="1"/>
          </p:cNvSpPr>
          <p:nvPr>
            <p:ph idx="1"/>
          </p:nvPr>
        </p:nvSpPr>
        <p:spPr>
          <a:xfrm>
            <a:off x="360485" y="1745194"/>
            <a:ext cx="8423030" cy="4734737"/>
          </a:xfrm>
        </p:spPr>
        <p:txBody>
          <a:bodyPr>
            <a:normAutofit fontScale="92500" lnSpcReduction="20000"/>
          </a:bodyPr>
          <a:lstStyle/>
          <a:p>
            <a:r>
              <a:rPr lang="en-US" dirty="0"/>
              <a:t>Became a integral part of Georgia’s history through his leadership in the Civil Rights Movement. </a:t>
            </a:r>
          </a:p>
          <a:p>
            <a:r>
              <a:rPr lang="en-US" dirty="0"/>
              <a:t>Active in the 1960’s sit-ins to protest Jim Crow laws.</a:t>
            </a:r>
          </a:p>
          <a:p>
            <a:r>
              <a:rPr lang="en-US" dirty="0"/>
              <a:t>Participated in the Freedom Rides of the early 1960’s.</a:t>
            </a:r>
          </a:p>
          <a:p>
            <a:r>
              <a:rPr lang="en-US" dirty="0"/>
              <a:t>Became the chair of the new organization, the Student Nonviolent Coordinating Committee.</a:t>
            </a:r>
          </a:p>
          <a:p>
            <a:r>
              <a:rPr lang="en-US" dirty="0"/>
              <a:t>Was a keynote speaker at the 1963 March on Washington for Jobs and Freedom. </a:t>
            </a:r>
          </a:p>
          <a:p>
            <a:r>
              <a:rPr lang="en-US" dirty="0"/>
              <a:t>In 1965, Lewis led over 600 marchers across the Edmund </a:t>
            </a:r>
            <a:r>
              <a:rPr lang="en-US" dirty="0" err="1"/>
              <a:t>Pettus</a:t>
            </a:r>
            <a:r>
              <a:rPr lang="en-US" dirty="0"/>
              <a:t> Bridge in Selma, Alabama only to be beaten by Alabama state troopers. </a:t>
            </a:r>
          </a:p>
          <a:p>
            <a:r>
              <a:rPr lang="en-US" dirty="0"/>
              <a:t>Elected to the Atlanta City Council in 1981.</a:t>
            </a:r>
          </a:p>
          <a:p>
            <a:r>
              <a:rPr lang="en-US" dirty="0"/>
              <a:t>In November 1986, Lewis was elected to the United States Congress from the Fifth Congressional District where he continues to serve today. </a:t>
            </a:r>
          </a:p>
        </p:txBody>
      </p:sp>
    </p:spTree>
    <p:extLst>
      <p:ext uri="{BB962C8B-B14F-4D97-AF65-F5344CB8AC3E}">
        <p14:creationId xmlns:p14="http://schemas.microsoft.com/office/powerpoint/2010/main" val="317390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710" y="452718"/>
            <a:ext cx="7055380" cy="639482"/>
          </a:xfrm>
        </p:spPr>
        <p:txBody>
          <a:bodyPr/>
          <a:lstStyle/>
          <a:p>
            <a:r>
              <a:rPr lang="en-US" sz="2800" dirty="0"/>
              <a:t>Brown Vs. Bd. Of Education – 1950’s</a:t>
            </a:r>
          </a:p>
        </p:txBody>
      </p:sp>
      <p:sp>
        <p:nvSpPr>
          <p:cNvPr id="5" name="Content Placeholder 4"/>
          <p:cNvSpPr>
            <a:spLocks noGrp="1"/>
          </p:cNvSpPr>
          <p:nvPr>
            <p:ph sz="half" idx="1"/>
          </p:nvPr>
        </p:nvSpPr>
        <p:spPr>
          <a:xfrm>
            <a:off x="283029" y="1193800"/>
            <a:ext cx="4466771" cy="5062539"/>
          </a:xfrm>
        </p:spPr>
        <p:txBody>
          <a:bodyPr>
            <a:normAutofit fontScale="92500" lnSpcReduction="10000"/>
          </a:bodyPr>
          <a:lstStyle/>
          <a:p>
            <a:r>
              <a:rPr lang="en-US" dirty="0"/>
              <a:t>1954 Court Case in Topeka Kansas</a:t>
            </a:r>
          </a:p>
          <a:p>
            <a:r>
              <a:rPr lang="en-US" dirty="0"/>
              <a:t>Oliver Brown sued the district to allow his daughter to go to the all white school 4 blocks from their neighborhood.</a:t>
            </a:r>
          </a:p>
          <a:p>
            <a:r>
              <a:rPr lang="en-US" dirty="0"/>
              <a:t>The U.S. Supreme Court ruled in favor of Brown and stated “separate but equal” was unconstitutional.</a:t>
            </a:r>
          </a:p>
          <a:p>
            <a:r>
              <a:rPr lang="en-US" dirty="0"/>
              <a:t>This will overturn Plessy Vs. Ferguson as far as schools go.</a:t>
            </a:r>
          </a:p>
          <a:p>
            <a:r>
              <a:rPr lang="en-US" dirty="0"/>
              <a:t>Other public facilities will remain separate.</a:t>
            </a:r>
          </a:p>
          <a:p>
            <a:r>
              <a:rPr lang="en-US" dirty="0"/>
              <a:t>However many southern states will ignore the ruling, claiming “nullification”</a:t>
            </a:r>
          </a:p>
          <a:p>
            <a:r>
              <a:rPr lang="en-US" dirty="0"/>
              <a:t>Video: </a:t>
            </a:r>
            <a:r>
              <a:rPr lang="en-US" dirty="0">
                <a:hlinkClick r:id="rId2"/>
              </a:rPr>
              <a:t>https://www.youtube.com/watch?v=TTGHLdr-iak</a:t>
            </a:r>
            <a:endParaRPr lang="en-US" dirty="0"/>
          </a:p>
          <a:p>
            <a:endParaRPr lang="en-US" dirty="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9337" y="1193800"/>
            <a:ext cx="3794490" cy="2720578"/>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9800" y="4027868"/>
            <a:ext cx="4051300" cy="2507871"/>
          </a:xfrm>
          <a:prstGeom prst="rect">
            <a:avLst/>
          </a:prstGeom>
        </p:spPr>
      </p:pic>
    </p:spTree>
    <p:extLst>
      <p:ext uri="{BB962C8B-B14F-4D97-AF65-F5344CB8AC3E}">
        <p14:creationId xmlns:p14="http://schemas.microsoft.com/office/powerpoint/2010/main" val="265943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795690" cy="855382"/>
          </a:xfrm>
        </p:spPr>
        <p:txBody>
          <a:bodyPr/>
          <a:lstStyle/>
          <a:p>
            <a:r>
              <a:rPr lang="en-US" sz="2800" dirty="0"/>
              <a:t>Impact of Brown Vs. Bd. Of Ed. On Georgia</a:t>
            </a:r>
          </a:p>
        </p:txBody>
      </p:sp>
      <p:sp>
        <p:nvSpPr>
          <p:cNvPr id="3" name="Content Placeholder 2"/>
          <p:cNvSpPr>
            <a:spLocks noGrp="1"/>
          </p:cNvSpPr>
          <p:nvPr>
            <p:ph sz="half" idx="1"/>
          </p:nvPr>
        </p:nvSpPr>
        <p:spPr>
          <a:xfrm>
            <a:off x="292100" y="1104900"/>
            <a:ext cx="3962400" cy="5151439"/>
          </a:xfrm>
        </p:spPr>
        <p:txBody>
          <a:bodyPr>
            <a:normAutofit lnSpcReduction="10000"/>
          </a:bodyPr>
          <a:lstStyle/>
          <a:p>
            <a:r>
              <a:rPr lang="en-US" sz="2000" dirty="0"/>
              <a:t>The Georgia Assembly was opposed to the ruling</a:t>
            </a:r>
            <a:r>
              <a:rPr lang="en-US" dirty="0"/>
              <a:t>.</a:t>
            </a:r>
          </a:p>
          <a:p>
            <a:r>
              <a:rPr lang="en-US" dirty="0"/>
              <a:t>They declared the decision null and void (what is good for Kansas does not mean it is good for Georgia)</a:t>
            </a:r>
          </a:p>
          <a:p>
            <a:r>
              <a:rPr lang="en-US" dirty="0"/>
              <a:t>After the decision, the Assembly gave power to the Governor to decide what to do.</a:t>
            </a:r>
          </a:p>
          <a:p>
            <a:r>
              <a:rPr lang="en-US" dirty="0"/>
              <a:t>Governor of Georgia, Marvin Griffen, urged massive resistance from Georgians and other states in the deep south.</a:t>
            </a:r>
          </a:p>
          <a:p>
            <a:r>
              <a:rPr lang="en-US" dirty="0"/>
              <a:t>He threaten to close any public school rather than comply.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0468" y="1418110"/>
            <a:ext cx="3259931" cy="4319909"/>
          </a:xfrm>
        </p:spPr>
      </p:pic>
    </p:spTree>
    <p:extLst>
      <p:ext uri="{BB962C8B-B14F-4D97-AF65-F5344CB8AC3E}">
        <p14:creationId xmlns:p14="http://schemas.microsoft.com/office/powerpoint/2010/main" val="156728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317637"/>
            <a:ext cx="7055380" cy="669500"/>
          </a:xfrm>
        </p:spPr>
        <p:txBody>
          <a:bodyPr/>
          <a:lstStyle/>
          <a:p>
            <a:r>
              <a:rPr lang="en-US" dirty="0"/>
              <a:t>1956 Georgia Flag</a:t>
            </a:r>
          </a:p>
        </p:txBody>
      </p:sp>
      <p:sp>
        <p:nvSpPr>
          <p:cNvPr id="3" name="Content Placeholder 2"/>
          <p:cNvSpPr>
            <a:spLocks noGrp="1"/>
          </p:cNvSpPr>
          <p:nvPr>
            <p:ph sz="half" idx="1"/>
          </p:nvPr>
        </p:nvSpPr>
        <p:spPr>
          <a:xfrm>
            <a:off x="342900" y="1339120"/>
            <a:ext cx="4488873" cy="5072071"/>
          </a:xfrm>
        </p:spPr>
        <p:txBody>
          <a:bodyPr>
            <a:normAutofit fontScale="85000" lnSpcReduction="10000"/>
          </a:bodyPr>
          <a:lstStyle/>
          <a:p>
            <a:r>
              <a:rPr lang="en-US" dirty="0"/>
              <a:t>In early 1955, an Atlanta attorney proposed a new flag design, one that would incorporate the Confederate Battle Flag.</a:t>
            </a:r>
          </a:p>
          <a:p>
            <a:r>
              <a:rPr lang="en-US" dirty="0"/>
              <a:t> At the 1956 session of the General Assembly, State Senators Jefferson Lee Davis and Willis Harden introduced Senate Bill No. 98 to change the state flag design again</a:t>
            </a:r>
          </a:p>
          <a:p>
            <a:r>
              <a:rPr lang="en-US" sz="2400" dirty="0"/>
              <a:t>Man</a:t>
            </a:r>
            <a:r>
              <a:rPr lang="en-US" sz="2200" dirty="0"/>
              <a:t>y think the assembly changed the flag for two reasons:</a:t>
            </a:r>
          </a:p>
          <a:p>
            <a:pPr>
              <a:buFont typeface="+mj-lt"/>
              <a:buAutoNum type="arabicPeriod"/>
            </a:pPr>
            <a:r>
              <a:rPr lang="en-US" sz="2200" dirty="0"/>
              <a:t>Protest Civil Rights Legislation (Brown vs. Bd. Of Ed.)</a:t>
            </a:r>
          </a:p>
          <a:p>
            <a:pPr>
              <a:buFont typeface="+mj-lt"/>
              <a:buAutoNum type="arabicPeriod"/>
            </a:pPr>
            <a:r>
              <a:rPr lang="en-US" sz="2200" dirty="0"/>
              <a:t>Mark the upcoming centennial celebration of the Civil War.</a:t>
            </a:r>
          </a:p>
          <a:p>
            <a:r>
              <a:rPr lang="en-US" dirty="0"/>
              <a:t>House Bill No. 98 was signed into law by Governor Marvin Griffin on February 13, 1956, effective July 1, 1956.</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5681" y="1456360"/>
            <a:ext cx="3969328" cy="3881897"/>
          </a:xfrm>
        </p:spPr>
      </p:pic>
    </p:spTree>
    <p:extLst>
      <p:ext uri="{BB962C8B-B14F-4D97-AF65-F5344CB8AC3E}">
        <p14:creationId xmlns:p14="http://schemas.microsoft.com/office/powerpoint/2010/main" val="13731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1071</TotalTime>
  <Words>1772</Words>
  <Application>Microsoft Office PowerPoint</Application>
  <PresentationFormat>On-screen Show (4:3)</PresentationFormat>
  <Paragraphs>125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vt:lpstr>
      <vt:lpstr>Civil Rights</vt:lpstr>
      <vt:lpstr>Ending of the White Primary in Georgia in 1945</vt:lpstr>
      <vt:lpstr>Georgia Leaders begin to emerge in the 1940s</vt:lpstr>
      <vt:lpstr>Morehouse</vt:lpstr>
      <vt:lpstr>MLK Jr. and his role in Ga.</vt:lpstr>
      <vt:lpstr>John Lewis and his role in the Civil Rights Movement</vt:lpstr>
      <vt:lpstr>Brown Vs. Bd. Of Education – 1950’s</vt:lpstr>
      <vt:lpstr>Impact of Brown Vs. Bd. Of Ed. On Georgia</vt:lpstr>
      <vt:lpstr>1956 Georgia Flag</vt:lpstr>
      <vt:lpstr>Current Georgia Flag</vt:lpstr>
      <vt:lpstr>Compare Ga. Flags</vt:lpstr>
      <vt:lpstr>Civil Rights Events and their impact on Georgia</vt:lpstr>
      <vt:lpstr>Lester Maddox – Governor of Georgia in the 1960’s</vt:lpstr>
      <vt:lpstr>Lester Maddox continued</vt:lpstr>
      <vt:lpstr>Events Continued</vt:lpstr>
      <vt:lpstr>Video on Albany Movement</vt:lpstr>
      <vt:lpstr>March on Washington</vt:lpstr>
      <vt:lpstr>Maynard Jackson- Mayor of Atlanta 1970’s</vt:lpstr>
      <vt:lpstr>Andrew Young 1960 – current   civil rights leader</vt:lpstr>
      <vt:lpstr>Civil Rights Acts of 1964 and 65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dc:title>
  <dc:creator>Rhonda Braswell</dc:creator>
  <cp:lastModifiedBy>Jon E. Cunningham</cp:lastModifiedBy>
  <cp:revision>51</cp:revision>
  <dcterms:created xsi:type="dcterms:W3CDTF">2015-02-26T16:42:00Z</dcterms:created>
  <dcterms:modified xsi:type="dcterms:W3CDTF">2018-02-26T15:59:20Z</dcterms:modified>
</cp:coreProperties>
</file>